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20" y="-2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818A74-403D-42B7-B3E8-A97D6F8563FF}" type="datetimeFigureOut">
              <a:rPr lang="en-US" smtClean="0"/>
              <a:t>10/17/14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D43C64-71C1-4FD5-B891-01B35FB44834}" type="slidenum">
              <a:rPr lang="en-US" smtClean="0"/>
              <a:t>‹#›</a:t>
            </a:fld>
            <a:endParaRPr lang="en-US"/>
          </a:p>
        </p:txBody>
      </p:sp>
    </p:spTree>
    <p:extLst>
      <p:ext uri="{BB962C8B-B14F-4D97-AF65-F5344CB8AC3E}">
        <p14:creationId xmlns:p14="http://schemas.microsoft.com/office/powerpoint/2010/main" val="3854661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18A74-403D-42B7-B3E8-A97D6F8563FF}" type="datetimeFigureOut">
              <a:rPr lang="en-US" smtClean="0"/>
              <a:t>10/17/14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D43C64-71C1-4FD5-B891-01B35FB44834}" type="slidenum">
              <a:rPr lang="en-US" smtClean="0"/>
              <a:t>‹#›</a:t>
            </a:fld>
            <a:endParaRPr lang="en-US"/>
          </a:p>
        </p:txBody>
      </p:sp>
    </p:spTree>
    <p:extLst>
      <p:ext uri="{BB962C8B-B14F-4D97-AF65-F5344CB8AC3E}">
        <p14:creationId xmlns:p14="http://schemas.microsoft.com/office/powerpoint/2010/main" val="265925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18A74-403D-42B7-B3E8-A97D6F8563FF}" type="datetimeFigureOut">
              <a:rPr lang="en-US" smtClean="0"/>
              <a:t>10/17/14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D43C64-71C1-4FD5-B891-01B35FB44834}" type="slidenum">
              <a:rPr lang="en-US" smtClean="0"/>
              <a:t>‹#›</a:t>
            </a:fld>
            <a:endParaRPr lang="en-US"/>
          </a:p>
        </p:txBody>
      </p:sp>
    </p:spTree>
    <p:extLst>
      <p:ext uri="{BB962C8B-B14F-4D97-AF65-F5344CB8AC3E}">
        <p14:creationId xmlns:p14="http://schemas.microsoft.com/office/powerpoint/2010/main" val="1062234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18A74-403D-42B7-B3E8-A97D6F8563FF}" type="datetimeFigureOut">
              <a:rPr lang="en-US" smtClean="0"/>
              <a:t>10/17/14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D43C64-71C1-4FD5-B891-01B35FB44834}" type="slidenum">
              <a:rPr lang="en-US" smtClean="0"/>
              <a:t>‹#›</a:t>
            </a:fld>
            <a:endParaRPr lang="en-US"/>
          </a:p>
        </p:txBody>
      </p:sp>
    </p:spTree>
    <p:extLst>
      <p:ext uri="{BB962C8B-B14F-4D97-AF65-F5344CB8AC3E}">
        <p14:creationId xmlns:p14="http://schemas.microsoft.com/office/powerpoint/2010/main" val="1498452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818A74-403D-42B7-B3E8-A97D6F8563FF}" type="datetimeFigureOut">
              <a:rPr lang="en-US" smtClean="0"/>
              <a:t>10/17/14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D43C64-71C1-4FD5-B891-01B35FB44834}" type="slidenum">
              <a:rPr lang="en-US" smtClean="0"/>
              <a:t>‹#›</a:t>
            </a:fld>
            <a:endParaRPr lang="en-US"/>
          </a:p>
        </p:txBody>
      </p:sp>
    </p:spTree>
    <p:extLst>
      <p:ext uri="{BB962C8B-B14F-4D97-AF65-F5344CB8AC3E}">
        <p14:creationId xmlns:p14="http://schemas.microsoft.com/office/powerpoint/2010/main" val="530743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818A74-403D-42B7-B3E8-A97D6F8563FF}" type="datetimeFigureOut">
              <a:rPr lang="en-US" smtClean="0"/>
              <a:t>10/17/14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D43C64-71C1-4FD5-B891-01B35FB44834}" type="slidenum">
              <a:rPr lang="en-US" smtClean="0"/>
              <a:t>‹#›</a:t>
            </a:fld>
            <a:endParaRPr lang="en-US"/>
          </a:p>
        </p:txBody>
      </p:sp>
    </p:spTree>
    <p:extLst>
      <p:ext uri="{BB962C8B-B14F-4D97-AF65-F5344CB8AC3E}">
        <p14:creationId xmlns:p14="http://schemas.microsoft.com/office/powerpoint/2010/main" val="443521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818A74-403D-42B7-B3E8-A97D6F8563FF}" type="datetimeFigureOut">
              <a:rPr lang="en-US" smtClean="0"/>
              <a:t>10/17/14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D43C64-71C1-4FD5-B891-01B35FB44834}" type="slidenum">
              <a:rPr lang="en-US" smtClean="0"/>
              <a:t>‹#›</a:t>
            </a:fld>
            <a:endParaRPr lang="en-US"/>
          </a:p>
        </p:txBody>
      </p:sp>
    </p:spTree>
    <p:extLst>
      <p:ext uri="{BB962C8B-B14F-4D97-AF65-F5344CB8AC3E}">
        <p14:creationId xmlns:p14="http://schemas.microsoft.com/office/powerpoint/2010/main" val="3307331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818A74-403D-42B7-B3E8-A97D6F8563FF}" type="datetimeFigureOut">
              <a:rPr lang="en-US" smtClean="0"/>
              <a:t>10/17/14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D43C64-71C1-4FD5-B891-01B35FB44834}" type="slidenum">
              <a:rPr lang="en-US" smtClean="0"/>
              <a:t>‹#›</a:t>
            </a:fld>
            <a:endParaRPr lang="en-US"/>
          </a:p>
        </p:txBody>
      </p:sp>
    </p:spTree>
    <p:extLst>
      <p:ext uri="{BB962C8B-B14F-4D97-AF65-F5344CB8AC3E}">
        <p14:creationId xmlns:p14="http://schemas.microsoft.com/office/powerpoint/2010/main" val="1883803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818A74-403D-42B7-B3E8-A97D6F8563FF}" type="datetimeFigureOut">
              <a:rPr lang="en-US" smtClean="0"/>
              <a:t>10/17/14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D43C64-71C1-4FD5-B891-01B35FB44834}" type="slidenum">
              <a:rPr lang="en-US" smtClean="0"/>
              <a:t>‹#›</a:t>
            </a:fld>
            <a:endParaRPr lang="en-US"/>
          </a:p>
        </p:txBody>
      </p:sp>
    </p:spTree>
    <p:extLst>
      <p:ext uri="{BB962C8B-B14F-4D97-AF65-F5344CB8AC3E}">
        <p14:creationId xmlns:p14="http://schemas.microsoft.com/office/powerpoint/2010/main" val="2691675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18A74-403D-42B7-B3E8-A97D6F8563FF}" type="datetimeFigureOut">
              <a:rPr lang="en-US" smtClean="0"/>
              <a:t>10/17/14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D43C64-71C1-4FD5-B891-01B35FB44834}" type="slidenum">
              <a:rPr lang="en-US" smtClean="0"/>
              <a:t>‹#›</a:t>
            </a:fld>
            <a:endParaRPr lang="en-US"/>
          </a:p>
        </p:txBody>
      </p:sp>
    </p:spTree>
    <p:extLst>
      <p:ext uri="{BB962C8B-B14F-4D97-AF65-F5344CB8AC3E}">
        <p14:creationId xmlns:p14="http://schemas.microsoft.com/office/powerpoint/2010/main" val="1708544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18A74-403D-42B7-B3E8-A97D6F8563FF}" type="datetimeFigureOut">
              <a:rPr lang="en-US" smtClean="0"/>
              <a:t>10/17/14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D43C64-71C1-4FD5-B891-01B35FB44834}" type="slidenum">
              <a:rPr lang="en-US" smtClean="0"/>
              <a:t>‹#›</a:t>
            </a:fld>
            <a:endParaRPr lang="en-US"/>
          </a:p>
        </p:txBody>
      </p:sp>
    </p:spTree>
    <p:extLst>
      <p:ext uri="{BB962C8B-B14F-4D97-AF65-F5344CB8AC3E}">
        <p14:creationId xmlns:p14="http://schemas.microsoft.com/office/powerpoint/2010/main" val="3911255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818A74-403D-42B7-B3E8-A97D6F8563FF}" type="datetimeFigureOut">
              <a:rPr lang="en-US" smtClean="0"/>
              <a:t>10/17/14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D43C64-71C1-4FD5-B891-01B35FB44834}" type="slidenum">
              <a:rPr lang="en-US" smtClean="0"/>
              <a:t>‹#›</a:t>
            </a:fld>
            <a:endParaRPr lang="en-US"/>
          </a:p>
        </p:txBody>
      </p:sp>
    </p:spTree>
    <p:extLst>
      <p:ext uri="{BB962C8B-B14F-4D97-AF65-F5344CB8AC3E}">
        <p14:creationId xmlns:p14="http://schemas.microsoft.com/office/powerpoint/2010/main" val="3472667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 Id="rId3"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 Id="rId3"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 Id="rId3"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1" Type="http://schemas.openxmlformats.org/officeDocument/2006/relationships/slideLayout" Target="../slideLayouts/slideLayout7.xml"/><Relationship Id="rId2" Type="http://schemas.openxmlformats.org/officeDocument/2006/relationships/image" Target="../media/image3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Chemistry</a:t>
            </a:r>
            <a:endParaRPr lang="en-US" dirty="0"/>
          </a:p>
        </p:txBody>
      </p:sp>
      <p:sp>
        <p:nvSpPr>
          <p:cNvPr id="3" name="Subtitle 2"/>
          <p:cNvSpPr>
            <a:spLocks noGrp="1"/>
          </p:cNvSpPr>
          <p:nvPr>
            <p:ph type="subTitle" idx="1"/>
          </p:nvPr>
        </p:nvSpPr>
        <p:spPr/>
        <p:txBody>
          <a:bodyPr/>
          <a:lstStyle/>
          <a:p>
            <a:r>
              <a:rPr lang="en-US" dirty="0" smtClean="0"/>
              <a:t>Lecture #7c</a:t>
            </a:r>
          </a:p>
          <a:p>
            <a:r>
              <a:rPr lang="en-US" dirty="0" smtClean="0"/>
              <a:t>Phase Transitions</a:t>
            </a:r>
            <a:endParaRPr lang="en-US" dirty="0"/>
          </a:p>
        </p:txBody>
      </p:sp>
    </p:spTree>
    <p:extLst>
      <p:ext uri="{BB962C8B-B14F-4D97-AF65-F5344CB8AC3E}">
        <p14:creationId xmlns:p14="http://schemas.microsoft.com/office/powerpoint/2010/main" val="3842816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n-US" sz="4400">
                <a:solidFill>
                  <a:schemeClr val="tx2"/>
                </a:solidFill>
              </a:rPr>
              <a:t>Freezing Point</a:t>
            </a:r>
          </a:p>
        </p:txBody>
      </p:sp>
      <p:sp>
        <p:nvSpPr>
          <p:cNvPr id="43011" name="Rectangle 3"/>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FontTx/>
              <a:buChar char="•"/>
            </a:pPr>
            <a:r>
              <a:rPr lang="en-US" sz="3200"/>
              <a:t>Temperature where a liquid becomes a solid.</a:t>
            </a:r>
          </a:p>
          <a:p>
            <a:pPr marL="342900" indent="-342900" eaLnBrk="1" hangingPunct="1">
              <a:spcBef>
                <a:spcPct val="20000"/>
              </a:spcBef>
              <a:buFontTx/>
              <a:buChar char="•"/>
            </a:pPr>
            <a:r>
              <a:rPr lang="en-US" sz="3200"/>
              <a:t>Water freezes at 0˚C.</a:t>
            </a:r>
          </a:p>
        </p:txBody>
      </p:sp>
      <p:pic>
        <p:nvPicPr>
          <p:cNvPr id="430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4038600"/>
            <a:ext cx="1412875"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4073525"/>
            <a:ext cx="2590800"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7363" y="3886200"/>
            <a:ext cx="1557337"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2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n-US" sz="4400">
                <a:solidFill>
                  <a:schemeClr val="tx2"/>
                </a:solidFill>
              </a:rPr>
              <a:t>Heat of Fusion</a:t>
            </a:r>
          </a:p>
        </p:txBody>
      </p:sp>
      <p:sp>
        <p:nvSpPr>
          <p:cNvPr id="44035" name="Rectangle 3"/>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FontTx/>
              <a:buChar char="•"/>
            </a:pPr>
            <a:r>
              <a:rPr lang="en-US" sz="3200"/>
              <a:t>Energy released when 1 kg of a substance becomes a solid.</a:t>
            </a:r>
          </a:p>
          <a:p>
            <a:pPr marL="342900" indent="-342900" eaLnBrk="1" hangingPunct="1">
              <a:spcBef>
                <a:spcPct val="20000"/>
              </a:spcBef>
              <a:buFontTx/>
              <a:buChar char="•"/>
            </a:pPr>
            <a:r>
              <a:rPr lang="en-US" sz="3200"/>
              <a:t>Amount of heat that must be lost when a liquid becomes a solid.</a:t>
            </a:r>
          </a:p>
          <a:p>
            <a:pPr marL="342900" indent="-342900" eaLnBrk="1" hangingPunct="1">
              <a:spcBef>
                <a:spcPct val="20000"/>
              </a:spcBef>
              <a:buFontTx/>
              <a:buChar char="•"/>
            </a:pPr>
            <a:endParaRPr lang="en-US" sz="3200"/>
          </a:p>
          <a:p>
            <a:pPr marL="342900" indent="-342900" eaLnBrk="1" hangingPunct="1">
              <a:spcBef>
                <a:spcPct val="20000"/>
              </a:spcBef>
              <a:buFontTx/>
              <a:buChar char="•"/>
            </a:pPr>
            <a:r>
              <a:rPr lang="en-US" sz="3200"/>
              <a:t>Joule- unit of energy.</a:t>
            </a:r>
          </a:p>
        </p:txBody>
      </p:sp>
      <p:pic>
        <p:nvPicPr>
          <p:cNvPr id="440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4114800"/>
            <a:ext cx="2286000" cy="170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8888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2667000" y="228600"/>
            <a:ext cx="4191000"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lgn="ctr">
              <a:spcBef>
                <a:spcPct val="50000"/>
              </a:spcBef>
            </a:pPr>
            <a:r>
              <a:rPr lang="en-US" sz="4000"/>
              <a:t>EVAPORATION</a:t>
            </a:r>
          </a:p>
          <a:p>
            <a:pPr algn="ctr">
              <a:spcBef>
                <a:spcPct val="50000"/>
              </a:spcBef>
            </a:pPr>
            <a:r>
              <a:rPr lang="en-US" sz="4000"/>
              <a:t>&amp;</a:t>
            </a:r>
          </a:p>
          <a:p>
            <a:pPr algn="ctr">
              <a:spcBef>
                <a:spcPct val="50000"/>
              </a:spcBef>
            </a:pPr>
            <a:r>
              <a:rPr lang="en-US" sz="4000"/>
              <a:t>BOILING</a:t>
            </a:r>
          </a:p>
        </p:txBody>
      </p:sp>
      <p:pic>
        <p:nvPicPr>
          <p:cNvPr id="4505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048000"/>
            <a:ext cx="3048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0" name="Text Box 6"/>
          <p:cNvSpPr txBox="1">
            <a:spLocks noChangeArrowheads="1"/>
          </p:cNvSpPr>
          <p:nvPr/>
        </p:nvSpPr>
        <p:spPr bwMode="auto">
          <a:xfrm>
            <a:off x="3657600" y="3276600"/>
            <a:ext cx="5105400"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Liquid </a:t>
            </a:r>
            <a:r>
              <a:rPr lang="en-US">
                <a:sym typeface="Symbol" charset="2"/>
              </a:rPr>
              <a:t> Gas</a:t>
            </a:r>
          </a:p>
          <a:p>
            <a:pPr>
              <a:spcBef>
                <a:spcPct val="50000"/>
              </a:spcBef>
            </a:pPr>
            <a:r>
              <a:rPr lang="en-US">
                <a:sym typeface="Symbol" charset="2"/>
              </a:rPr>
              <a:t>As the molecules of a liquid warm up, they move faster and faster, and sometimes break free of the confines of the liquid to become a gas.  This happens with decreased pressure, as well.</a:t>
            </a:r>
          </a:p>
        </p:txBody>
      </p:sp>
      <p:pic>
        <p:nvPicPr>
          <p:cNvPr id="4506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914400"/>
            <a:ext cx="2209800"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762000"/>
            <a:ext cx="178435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9052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n-US" sz="4400">
                <a:solidFill>
                  <a:schemeClr val="tx2"/>
                </a:solidFill>
              </a:rPr>
              <a:t>Boiling Point</a:t>
            </a:r>
          </a:p>
        </p:txBody>
      </p:sp>
      <p:sp>
        <p:nvSpPr>
          <p:cNvPr id="46083" name="Rectangle 3"/>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FontTx/>
              <a:buChar char="•"/>
            </a:pPr>
            <a:r>
              <a:rPr lang="en-US" sz="3200"/>
              <a:t>Temperature where a substance goes from liquid to gas.</a:t>
            </a:r>
          </a:p>
          <a:p>
            <a:pPr marL="342900" indent="-342900" eaLnBrk="1" hangingPunct="1">
              <a:spcBef>
                <a:spcPct val="20000"/>
              </a:spcBef>
              <a:buFontTx/>
              <a:buChar char="•"/>
            </a:pPr>
            <a:r>
              <a:rPr lang="en-US" sz="3200"/>
              <a:t>Each substance has their own boiling point.</a:t>
            </a:r>
          </a:p>
          <a:p>
            <a:pPr marL="342900" indent="-342900" eaLnBrk="1" hangingPunct="1">
              <a:spcBef>
                <a:spcPct val="20000"/>
              </a:spcBef>
              <a:buFontTx/>
              <a:buChar char="•"/>
            </a:pPr>
            <a:r>
              <a:rPr lang="en-US" sz="3200"/>
              <a:t>The boiling point of water is 100˚C.</a:t>
            </a:r>
          </a:p>
        </p:txBody>
      </p:sp>
      <p:pic>
        <p:nvPicPr>
          <p:cNvPr id="4608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4191000"/>
            <a:ext cx="209708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4648200"/>
            <a:ext cx="1981200" cy="153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7160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304800" y="457200"/>
            <a:ext cx="8458200"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Liquids that evaporate quickly are volatile.</a:t>
            </a:r>
          </a:p>
          <a:p>
            <a:pPr>
              <a:spcBef>
                <a:spcPct val="50000"/>
              </a:spcBef>
            </a:pPr>
            <a:r>
              <a:rPr lang="en-US" b="1"/>
              <a:t>Evaporation</a:t>
            </a:r>
            <a:r>
              <a:rPr lang="en-US"/>
              <a:t> is the process by which particles of a liquid form a gas by escaping from the surface of the liquid.  The surface area, temperature, and humidity all affect the rate of evaporation.</a:t>
            </a:r>
          </a:p>
        </p:txBody>
      </p:sp>
      <p:pic>
        <p:nvPicPr>
          <p:cNvPr id="47107" name="Picture 3"/>
          <p:cNvPicPr>
            <a:picLocks noChangeAspect="1" noChangeArrowheads="1"/>
          </p:cNvPicPr>
          <p:nvPr/>
        </p:nvPicPr>
        <p:blipFill>
          <a:blip r:embed="rId2">
            <a:extLst>
              <a:ext uri="{28A0092B-C50C-407E-A947-70E740481C1C}">
                <a14:useLocalDpi xmlns:a14="http://schemas.microsoft.com/office/drawing/2010/main" val="0"/>
              </a:ext>
            </a:extLst>
          </a:blip>
          <a:srcRect l="18750" t="16667" r="18750" b="16667"/>
          <a:stretch>
            <a:fillRect/>
          </a:stretch>
        </p:blipFill>
        <p:spPr bwMode="auto">
          <a:xfrm>
            <a:off x="4572000" y="3200400"/>
            <a:ext cx="4572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530600"/>
            <a:ext cx="4305300" cy="332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1379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457200" y="381000"/>
            <a:ext cx="8305800" cy="286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When a puddle evaporates on a warm day, it all disappears.  But if the puddle were in a closed container, it would not all evaporate, no matter how warm it was.  The air can only hold so much water.</a:t>
            </a:r>
          </a:p>
          <a:p>
            <a:pPr>
              <a:spcBef>
                <a:spcPct val="50000"/>
              </a:spcBef>
            </a:pPr>
            <a:r>
              <a:rPr lang="en-US"/>
              <a:t>As some water evaporates, some condenses, creating an equilibrium between the air and the water.</a:t>
            </a:r>
          </a:p>
        </p:txBody>
      </p:sp>
      <p:pic>
        <p:nvPicPr>
          <p:cNvPr id="481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43250"/>
            <a:ext cx="91440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60560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228600" y="304800"/>
            <a:ext cx="868680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The pressure of a substance in equilibrium with its liqued is its </a:t>
            </a:r>
            <a:r>
              <a:rPr lang="en-US" b="1"/>
              <a:t>vapor pressure</a:t>
            </a:r>
            <a:r>
              <a:rPr lang="en-US"/>
              <a:t>.  The value of the vapor pressure of a substance indicates of easily it evaporates.</a:t>
            </a:r>
          </a:p>
        </p:txBody>
      </p:sp>
      <p:pic>
        <p:nvPicPr>
          <p:cNvPr id="4915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0" y="1981200"/>
            <a:ext cx="5080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09800"/>
            <a:ext cx="4648200"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4405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n-US" sz="4400">
                <a:solidFill>
                  <a:schemeClr val="tx2"/>
                </a:solidFill>
              </a:rPr>
              <a:t>Heat of Vaporization</a:t>
            </a:r>
          </a:p>
        </p:txBody>
      </p:sp>
      <p:sp>
        <p:nvSpPr>
          <p:cNvPr id="50179" name="Rectangle 3"/>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FontTx/>
              <a:buChar char="•"/>
            </a:pPr>
            <a:r>
              <a:rPr lang="en-US" sz="3200"/>
              <a:t>Energy of 1 kg of a liquid when it becomes a gas at its boiling point. </a:t>
            </a:r>
          </a:p>
          <a:p>
            <a:pPr marL="342900" indent="-342900" eaLnBrk="1" hangingPunct="1">
              <a:spcBef>
                <a:spcPct val="20000"/>
              </a:spcBef>
              <a:buFontTx/>
              <a:buChar char="•"/>
            </a:pPr>
            <a:r>
              <a:rPr lang="en-US" sz="3200"/>
              <a:t>Amount of heat required to change a substance from a liquid to a gas.</a:t>
            </a:r>
          </a:p>
        </p:txBody>
      </p:sp>
      <p:pic>
        <p:nvPicPr>
          <p:cNvPr id="501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114800"/>
            <a:ext cx="2590800" cy="252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191000"/>
            <a:ext cx="2008188" cy="214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4114800"/>
            <a:ext cx="1395413"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3105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676400"/>
            <a:ext cx="2667000" cy="20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304800"/>
            <a:ext cx="32004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3886200"/>
            <a:ext cx="2971800" cy="230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4277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2590800" y="457200"/>
            <a:ext cx="4191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sz="4000"/>
              <a:t>CONDENSATION</a:t>
            </a:r>
          </a:p>
        </p:txBody>
      </p:sp>
      <p:sp>
        <p:nvSpPr>
          <p:cNvPr id="52227" name="Text Box 3"/>
          <p:cNvSpPr txBox="1">
            <a:spLocks noChangeArrowheads="1"/>
          </p:cNvSpPr>
          <p:nvPr/>
        </p:nvSpPr>
        <p:spPr bwMode="auto">
          <a:xfrm>
            <a:off x="609600" y="1143000"/>
            <a:ext cx="7772400"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Gas </a:t>
            </a:r>
            <a:r>
              <a:rPr lang="en-US">
                <a:sym typeface="Symbol" charset="2"/>
              </a:rPr>
              <a:t> Liquid</a:t>
            </a:r>
          </a:p>
          <a:p>
            <a:pPr>
              <a:spcBef>
                <a:spcPct val="50000"/>
              </a:spcBef>
            </a:pPr>
            <a:r>
              <a:rPr lang="en-US">
                <a:sym typeface="Symbol" charset="2"/>
              </a:rPr>
              <a:t>As the molecules of a gas lose heat, they slow down and begin to bump together.  If they hit each other without a lot of energy, they may stick together.  If enough gas molecules stick together, they form a drop of liquid.  This happens with increased pressure, as well.</a:t>
            </a:r>
          </a:p>
        </p:txBody>
      </p:sp>
      <p:pic>
        <p:nvPicPr>
          <p:cNvPr id="522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191000"/>
            <a:ext cx="2125663"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419600"/>
            <a:ext cx="1908175"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7000" y="4267200"/>
            <a:ext cx="26670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55384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304800" y="228600"/>
            <a:ext cx="4953000" cy="372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Mass and the Speed of Particles</a:t>
            </a:r>
          </a:p>
          <a:p>
            <a:pPr>
              <a:spcBef>
                <a:spcPct val="50000"/>
              </a:spcBef>
            </a:pPr>
            <a:r>
              <a:rPr lang="en-US"/>
              <a:t>Kinetic energy depends on the speed and mass of the particle.  The heavier the particle is, the harder it is to move.  The faster a particle is moving, the more force it will hit and move another particle with.</a:t>
            </a:r>
          </a:p>
        </p:txBody>
      </p:sp>
      <p:pic>
        <p:nvPicPr>
          <p:cNvPr id="348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886200"/>
            <a:ext cx="2395538"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0" name="Text Box 5"/>
          <p:cNvSpPr txBox="1">
            <a:spLocks noChangeArrowheads="1"/>
          </p:cNvSpPr>
          <p:nvPr/>
        </p:nvSpPr>
        <p:spPr bwMode="auto">
          <a:xfrm>
            <a:off x="3962400" y="3776663"/>
            <a:ext cx="5181600" cy="308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The speed of hydrogen at 300K is 1900 m/s.  The speed of oxygen at 300K is 480 m/s.  The speed of oxygen at 400K is 560 m/s.  Because hydrogen is so much smaller than oxygen it moves almost 4x as fast. </a:t>
            </a:r>
          </a:p>
        </p:txBody>
      </p:sp>
      <p:pic>
        <p:nvPicPr>
          <p:cNvPr id="34821" name="Picture 7" descr="http://www.astronomynotes.com/solarsys/tempsped.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0"/>
            <a:ext cx="3886200" cy="319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5818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4"/>
          <p:cNvSpPr txBox="1">
            <a:spLocks noChangeArrowheads="1"/>
          </p:cNvSpPr>
          <p:nvPr/>
        </p:nvSpPr>
        <p:spPr bwMode="auto">
          <a:xfrm>
            <a:off x="2895600" y="457200"/>
            <a:ext cx="3733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sz="4000"/>
              <a:t>SUBLIMATION</a:t>
            </a:r>
          </a:p>
        </p:txBody>
      </p:sp>
      <p:sp>
        <p:nvSpPr>
          <p:cNvPr id="53251" name="Text Box 5"/>
          <p:cNvSpPr txBox="1">
            <a:spLocks noChangeArrowheads="1"/>
          </p:cNvSpPr>
          <p:nvPr/>
        </p:nvSpPr>
        <p:spPr bwMode="auto">
          <a:xfrm>
            <a:off x="685800" y="1524000"/>
            <a:ext cx="7620000"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Solid </a:t>
            </a:r>
            <a:r>
              <a:rPr lang="en-US">
                <a:sym typeface="Symbol" charset="2"/>
              </a:rPr>
              <a:t> Gas</a:t>
            </a:r>
          </a:p>
          <a:p>
            <a:pPr>
              <a:spcBef>
                <a:spcPct val="50000"/>
              </a:spcBef>
            </a:pPr>
            <a:r>
              <a:rPr lang="en-US">
                <a:sym typeface="Symbol" charset="2"/>
              </a:rPr>
              <a:t>The molecules of the solid are so cold that any amount of heat speeds them up sp fast they instantly become a gas, skipping the liquid phase, and escaping the solid.  </a:t>
            </a:r>
          </a:p>
        </p:txBody>
      </p:sp>
      <p:pic>
        <p:nvPicPr>
          <p:cNvPr id="5325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4114800"/>
            <a:ext cx="3048000" cy="245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3668713"/>
            <a:ext cx="3733800" cy="318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0"/>
            <a:ext cx="2057400"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381000"/>
            <a:ext cx="2209800" cy="171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1341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457200" y="381000"/>
            <a:ext cx="82296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Ice can sublimate to some extent and become water vapor.  Think about what happens when you leave a tray of ice cubes in the freezer for several weeks…the ice cubes shrink.  Where does the water vapor go?  Onto your food, causing freezer burn, or onto the surface of the freezer, causing ice build-up.</a:t>
            </a:r>
          </a:p>
        </p:txBody>
      </p:sp>
      <p:pic>
        <p:nvPicPr>
          <p:cNvPr id="542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048000"/>
            <a:ext cx="5181600" cy="345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4649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2971800" y="304800"/>
            <a:ext cx="3276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sz="4000"/>
              <a:t>DEPOSITION</a:t>
            </a:r>
          </a:p>
        </p:txBody>
      </p:sp>
      <p:sp>
        <p:nvSpPr>
          <p:cNvPr id="55299" name="Text Box 3"/>
          <p:cNvSpPr txBox="1">
            <a:spLocks noChangeArrowheads="1"/>
          </p:cNvSpPr>
          <p:nvPr/>
        </p:nvSpPr>
        <p:spPr bwMode="auto">
          <a:xfrm>
            <a:off x="533400" y="1600200"/>
            <a:ext cx="81534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Gas </a:t>
            </a:r>
            <a:r>
              <a:rPr lang="en-US">
                <a:sym typeface="Symbol" charset="2"/>
              </a:rPr>
              <a:t> Solid</a:t>
            </a:r>
          </a:p>
          <a:p>
            <a:pPr>
              <a:spcBef>
                <a:spcPct val="50000"/>
              </a:spcBef>
            </a:pPr>
            <a:r>
              <a:rPr lang="en-US">
                <a:sym typeface="Symbol" charset="2"/>
              </a:rPr>
              <a:t>When the molecules of a gas a cooled super-fast, they will slow down to the point where they cannot move, stick together, and become a solid.</a:t>
            </a:r>
          </a:p>
        </p:txBody>
      </p:sp>
      <p:pic>
        <p:nvPicPr>
          <p:cNvPr id="553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8400" y="3733800"/>
            <a:ext cx="41656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67804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457200" y="304800"/>
            <a:ext cx="3810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sz="4000"/>
              <a:t>Phase Transitions</a:t>
            </a:r>
          </a:p>
        </p:txBody>
      </p:sp>
      <p:sp>
        <p:nvSpPr>
          <p:cNvPr id="35843" name="Text Box 3"/>
          <p:cNvSpPr txBox="1">
            <a:spLocks noChangeArrowheads="1"/>
          </p:cNvSpPr>
          <p:nvPr/>
        </p:nvSpPr>
        <p:spPr bwMode="auto">
          <a:xfrm>
            <a:off x="3657600" y="1600200"/>
            <a:ext cx="1371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SOLID</a:t>
            </a:r>
          </a:p>
        </p:txBody>
      </p:sp>
      <p:sp>
        <p:nvSpPr>
          <p:cNvPr id="35844" name="Text Box 4"/>
          <p:cNvSpPr txBox="1">
            <a:spLocks noChangeArrowheads="1"/>
          </p:cNvSpPr>
          <p:nvPr/>
        </p:nvSpPr>
        <p:spPr bwMode="auto">
          <a:xfrm>
            <a:off x="6629400" y="4953000"/>
            <a:ext cx="1524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LIQUID</a:t>
            </a:r>
          </a:p>
        </p:txBody>
      </p:sp>
      <p:sp>
        <p:nvSpPr>
          <p:cNvPr id="35845" name="Text Box 5"/>
          <p:cNvSpPr txBox="1">
            <a:spLocks noChangeArrowheads="1"/>
          </p:cNvSpPr>
          <p:nvPr/>
        </p:nvSpPr>
        <p:spPr bwMode="auto">
          <a:xfrm>
            <a:off x="762000" y="4953000"/>
            <a:ext cx="990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GAS</a:t>
            </a:r>
          </a:p>
        </p:txBody>
      </p:sp>
      <p:sp>
        <p:nvSpPr>
          <p:cNvPr id="35846" name="Line 6"/>
          <p:cNvSpPr>
            <a:spLocks noChangeShapeType="1"/>
          </p:cNvSpPr>
          <p:nvPr/>
        </p:nvSpPr>
        <p:spPr bwMode="auto">
          <a:xfrm flipV="1">
            <a:off x="1447800" y="2057400"/>
            <a:ext cx="2438400" cy="2819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47" name="Line 7"/>
          <p:cNvSpPr>
            <a:spLocks noChangeShapeType="1"/>
          </p:cNvSpPr>
          <p:nvPr/>
        </p:nvSpPr>
        <p:spPr bwMode="auto">
          <a:xfrm flipH="1">
            <a:off x="1295400" y="2057400"/>
            <a:ext cx="2362200" cy="2743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48" name="Line 8"/>
          <p:cNvSpPr>
            <a:spLocks noChangeShapeType="1"/>
          </p:cNvSpPr>
          <p:nvPr/>
        </p:nvSpPr>
        <p:spPr bwMode="auto">
          <a:xfrm>
            <a:off x="4572000" y="2057400"/>
            <a:ext cx="2133600" cy="2743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49" name="Line 9"/>
          <p:cNvSpPr>
            <a:spLocks noChangeShapeType="1"/>
          </p:cNvSpPr>
          <p:nvPr/>
        </p:nvSpPr>
        <p:spPr bwMode="auto">
          <a:xfrm flipH="1" flipV="1">
            <a:off x="4800600" y="2057400"/>
            <a:ext cx="2133600" cy="2743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50" name="Line 10"/>
          <p:cNvSpPr>
            <a:spLocks noChangeShapeType="1"/>
          </p:cNvSpPr>
          <p:nvPr/>
        </p:nvSpPr>
        <p:spPr bwMode="auto">
          <a:xfrm flipH="1">
            <a:off x="1676400" y="5105400"/>
            <a:ext cx="4953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51" name="Line 11"/>
          <p:cNvSpPr>
            <a:spLocks noChangeShapeType="1"/>
          </p:cNvSpPr>
          <p:nvPr/>
        </p:nvSpPr>
        <p:spPr bwMode="auto">
          <a:xfrm>
            <a:off x="1676400" y="5257800"/>
            <a:ext cx="4953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52" name="Text Box 12"/>
          <p:cNvSpPr txBox="1">
            <a:spLocks noChangeArrowheads="1"/>
          </p:cNvSpPr>
          <p:nvPr/>
        </p:nvSpPr>
        <p:spPr bwMode="auto">
          <a:xfrm>
            <a:off x="6019800" y="3124200"/>
            <a:ext cx="2438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freezing</a:t>
            </a:r>
          </a:p>
        </p:txBody>
      </p:sp>
      <p:sp>
        <p:nvSpPr>
          <p:cNvPr id="35853" name="Text Box 13"/>
          <p:cNvSpPr txBox="1">
            <a:spLocks noChangeArrowheads="1"/>
          </p:cNvSpPr>
          <p:nvPr/>
        </p:nvSpPr>
        <p:spPr bwMode="auto">
          <a:xfrm>
            <a:off x="4419600" y="3352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melting</a:t>
            </a:r>
          </a:p>
        </p:txBody>
      </p:sp>
      <p:sp>
        <p:nvSpPr>
          <p:cNvPr id="35854" name="Text Box 14"/>
          <p:cNvSpPr txBox="1">
            <a:spLocks noChangeArrowheads="1"/>
          </p:cNvSpPr>
          <p:nvPr/>
        </p:nvSpPr>
        <p:spPr bwMode="auto">
          <a:xfrm>
            <a:off x="2514600" y="4572000"/>
            <a:ext cx="3505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evaporation or boiling</a:t>
            </a:r>
          </a:p>
        </p:txBody>
      </p:sp>
      <p:sp>
        <p:nvSpPr>
          <p:cNvPr id="35855" name="Text Box 15"/>
          <p:cNvSpPr txBox="1">
            <a:spLocks noChangeArrowheads="1"/>
          </p:cNvSpPr>
          <p:nvPr/>
        </p:nvSpPr>
        <p:spPr bwMode="auto">
          <a:xfrm>
            <a:off x="3124200" y="5410200"/>
            <a:ext cx="2133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condensation</a:t>
            </a:r>
          </a:p>
        </p:txBody>
      </p:sp>
      <p:sp>
        <p:nvSpPr>
          <p:cNvPr id="35856" name="Text Box 16"/>
          <p:cNvSpPr txBox="1">
            <a:spLocks noChangeArrowheads="1"/>
          </p:cNvSpPr>
          <p:nvPr/>
        </p:nvSpPr>
        <p:spPr bwMode="auto">
          <a:xfrm>
            <a:off x="2362200" y="3733800"/>
            <a:ext cx="1752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deposition</a:t>
            </a:r>
          </a:p>
        </p:txBody>
      </p:sp>
      <p:sp>
        <p:nvSpPr>
          <p:cNvPr id="35857" name="Text Box 17"/>
          <p:cNvSpPr txBox="1">
            <a:spLocks noChangeArrowheads="1"/>
          </p:cNvSpPr>
          <p:nvPr/>
        </p:nvSpPr>
        <p:spPr bwMode="auto">
          <a:xfrm>
            <a:off x="838200" y="2895600"/>
            <a:ext cx="2133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sublimation</a:t>
            </a:r>
          </a:p>
        </p:txBody>
      </p:sp>
      <p:sp>
        <p:nvSpPr>
          <p:cNvPr id="35858" name="AutoShape 18"/>
          <p:cNvSpPr>
            <a:spLocks noChangeArrowheads="1"/>
          </p:cNvSpPr>
          <p:nvPr/>
        </p:nvSpPr>
        <p:spPr bwMode="auto">
          <a:xfrm>
            <a:off x="3886200" y="990600"/>
            <a:ext cx="762000" cy="609600"/>
          </a:xfrm>
          <a:prstGeom prst="cube">
            <a:avLst>
              <a:gd name="adj"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59" name="AutoShape 19"/>
          <p:cNvSpPr>
            <a:spLocks noChangeArrowheads="1"/>
          </p:cNvSpPr>
          <p:nvPr/>
        </p:nvSpPr>
        <p:spPr bwMode="auto">
          <a:xfrm>
            <a:off x="6934200" y="5562600"/>
            <a:ext cx="762000" cy="838200"/>
          </a:xfrm>
          <a:prstGeom prst="can">
            <a:avLst>
              <a:gd name="adj" fmla="val 27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0" name="Freeform 20"/>
          <p:cNvSpPr>
            <a:spLocks/>
          </p:cNvSpPr>
          <p:nvPr/>
        </p:nvSpPr>
        <p:spPr bwMode="auto">
          <a:xfrm>
            <a:off x="6945313" y="5815013"/>
            <a:ext cx="731837" cy="112712"/>
          </a:xfrm>
          <a:custGeom>
            <a:avLst/>
            <a:gdLst>
              <a:gd name="T0" fmla="*/ 0 w 461"/>
              <a:gd name="T1" fmla="*/ 22 h 71"/>
              <a:gd name="T2" fmla="*/ 134 w 461"/>
              <a:gd name="T3" fmla="*/ 46 h 71"/>
              <a:gd name="T4" fmla="*/ 182 w 461"/>
              <a:gd name="T5" fmla="*/ 58 h 71"/>
              <a:gd name="T6" fmla="*/ 218 w 461"/>
              <a:gd name="T7" fmla="*/ 71 h 71"/>
              <a:gd name="T8" fmla="*/ 303 w 461"/>
              <a:gd name="T9" fmla="*/ 58 h 71"/>
              <a:gd name="T10" fmla="*/ 328 w 461"/>
              <a:gd name="T11" fmla="*/ 34 h 71"/>
              <a:gd name="T12" fmla="*/ 352 w 461"/>
              <a:gd name="T13" fmla="*/ 71 h 71"/>
              <a:gd name="T14" fmla="*/ 461 w 461"/>
              <a:gd name="T15" fmla="*/ 22 h 71"/>
              <a:gd name="T16" fmla="*/ 0 60000 65536"/>
              <a:gd name="T17" fmla="*/ 0 60000 65536"/>
              <a:gd name="T18" fmla="*/ 0 60000 65536"/>
              <a:gd name="T19" fmla="*/ 0 60000 65536"/>
              <a:gd name="T20" fmla="*/ 0 60000 65536"/>
              <a:gd name="T21" fmla="*/ 0 60000 65536"/>
              <a:gd name="T22" fmla="*/ 0 60000 65536"/>
              <a:gd name="T23" fmla="*/ 0 60000 65536"/>
              <a:gd name="T24" fmla="*/ 0 w 461"/>
              <a:gd name="T25" fmla="*/ 0 h 71"/>
              <a:gd name="T26" fmla="*/ 461 w 461"/>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61" h="71">
                <a:moveTo>
                  <a:pt x="0" y="22"/>
                </a:moveTo>
                <a:cubicBezTo>
                  <a:pt x="47" y="67"/>
                  <a:pt x="66" y="57"/>
                  <a:pt x="134" y="46"/>
                </a:cubicBezTo>
                <a:cubicBezTo>
                  <a:pt x="202" y="0"/>
                  <a:pt x="146" y="21"/>
                  <a:pt x="182" y="58"/>
                </a:cubicBezTo>
                <a:cubicBezTo>
                  <a:pt x="190" y="67"/>
                  <a:pt x="206" y="66"/>
                  <a:pt x="218" y="71"/>
                </a:cubicBezTo>
                <a:cubicBezTo>
                  <a:pt x="246" y="66"/>
                  <a:pt x="275" y="67"/>
                  <a:pt x="303" y="58"/>
                </a:cubicBezTo>
                <a:cubicBezTo>
                  <a:pt x="313" y="54"/>
                  <a:pt x="316" y="31"/>
                  <a:pt x="328" y="34"/>
                </a:cubicBezTo>
                <a:cubicBezTo>
                  <a:pt x="342" y="37"/>
                  <a:pt x="344" y="58"/>
                  <a:pt x="352" y="71"/>
                </a:cubicBezTo>
                <a:cubicBezTo>
                  <a:pt x="421" y="58"/>
                  <a:pt x="419" y="63"/>
                  <a:pt x="461" y="2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1" name="AutoShape 21"/>
          <p:cNvSpPr>
            <a:spLocks noChangeArrowheads="1"/>
          </p:cNvSpPr>
          <p:nvPr/>
        </p:nvSpPr>
        <p:spPr bwMode="auto">
          <a:xfrm>
            <a:off x="457200" y="5486400"/>
            <a:ext cx="1371600" cy="914400"/>
          </a:xfrm>
          <a:prstGeom prst="bevel">
            <a:avLst>
              <a:gd name="adj" fmla="val 125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2" name="Oval 22"/>
          <p:cNvSpPr>
            <a:spLocks noChangeArrowheads="1"/>
          </p:cNvSpPr>
          <p:nvPr/>
        </p:nvSpPr>
        <p:spPr bwMode="auto">
          <a:xfrm>
            <a:off x="685800" y="57912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3" name="Oval 23"/>
          <p:cNvSpPr>
            <a:spLocks noChangeArrowheads="1"/>
          </p:cNvSpPr>
          <p:nvPr/>
        </p:nvSpPr>
        <p:spPr bwMode="auto">
          <a:xfrm>
            <a:off x="838200" y="59436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4" name="Oval 24"/>
          <p:cNvSpPr>
            <a:spLocks noChangeArrowheads="1"/>
          </p:cNvSpPr>
          <p:nvPr/>
        </p:nvSpPr>
        <p:spPr bwMode="auto">
          <a:xfrm>
            <a:off x="990600" y="60960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5" name="Oval 25"/>
          <p:cNvSpPr>
            <a:spLocks noChangeArrowheads="1"/>
          </p:cNvSpPr>
          <p:nvPr/>
        </p:nvSpPr>
        <p:spPr bwMode="auto">
          <a:xfrm>
            <a:off x="914400" y="57150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6" name="Oval 26"/>
          <p:cNvSpPr>
            <a:spLocks noChangeArrowheads="1"/>
          </p:cNvSpPr>
          <p:nvPr/>
        </p:nvSpPr>
        <p:spPr bwMode="auto">
          <a:xfrm>
            <a:off x="1066800" y="58674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7" name="Oval 27"/>
          <p:cNvSpPr>
            <a:spLocks noChangeArrowheads="1"/>
          </p:cNvSpPr>
          <p:nvPr/>
        </p:nvSpPr>
        <p:spPr bwMode="auto">
          <a:xfrm>
            <a:off x="1219200" y="60198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8" name="Oval 28"/>
          <p:cNvSpPr>
            <a:spLocks noChangeArrowheads="1"/>
          </p:cNvSpPr>
          <p:nvPr/>
        </p:nvSpPr>
        <p:spPr bwMode="auto">
          <a:xfrm>
            <a:off x="1371600" y="61722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9" name="Oval 29"/>
          <p:cNvSpPr>
            <a:spLocks noChangeArrowheads="1"/>
          </p:cNvSpPr>
          <p:nvPr/>
        </p:nvSpPr>
        <p:spPr bwMode="auto">
          <a:xfrm>
            <a:off x="1143000" y="57150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70" name="Oval 30"/>
          <p:cNvSpPr>
            <a:spLocks noChangeArrowheads="1"/>
          </p:cNvSpPr>
          <p:nvPr/>
        </p:nvSpPr>
        <p:spPr bwMode="auto">
          <a:xfrm>
            <a:off x="1295400" y="58674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71" name="Oval 31"/>
          <p:cNvSpPr>
            <a:spLocks noChangeArrowheads="1"/>
          </p:cNvSpPr>
          <p:nvPr/>
        </p:nvSpPr>
        <p:spPr bwMode="auto">
          <a:xfrm>
            <a:off x="1447800" y="60198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72" name="Oval 32"/>
          <p:cNvSpPr>
            <a:spLocks noChangeArrowheads="1"/>
          </p:cNvSpPr>
          <p:nvPr/>
        </p:nvSpPr>
        <p:spPr bwMode="auto">
          <a:xfrm>
            <a:off x="1600200" y="61722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73" name="Oval 33"/>
          <p:cNvSpPr>
            <a:spLocks noChangeArrowheads="1"/>
          </p:cNvSpPr>
          <p:nvPr/>
        </p:nvSpPr>
        <p:spPr bwMode="auto">
          <a:xfrm>
            <a:off x="1371600" y="56388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74" name="Oval 34"/>
          <p:cNvSpPr>
            <a:spLocks noChangeArrowheads="1"/>
          </p:cNvSpPr>
          <p:nvPr/>
        </p:nvSpPr>
        <p:spPr bwMode="auto">
          <a:xfrm>
            <a:off x="1524000" y="57912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75" name="Oval 35"/>
          <p:cNvSpPr>
            <a:spLocks noChangeArrowheads="1"/>
          </p:cNvSpPr>
          <p:nvPr/>
        </p:nvSpPr>
        <p:spPr bwMode="auto">
          <a:xfrm>
            <a:off x="685800" y="60198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76" name="Oval 36"/>
          <p:cNvSpPr>
            <a:spLocks noChangeArrowheads="1"/>
          </p:cNvSpPr>
          <p:nvPr/>
        </p:nvSpPr>
        <p:spPr bwMode="auto">
          <a:xfrm>
            <a:off x="838200" y="6172200"/>
            <a:ext cx="762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extLst>
      <p:ext uri="{BB962C8B-B14F-4D97-AF65-F5344CB8AC3E}">
        <p14:creationId xmlns:p14="http://schemas.microsoft.com/office/powerpoint/2010/main" val="490324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09600"/>
            <a:ext cx="6400800" cy="589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Text Box 3"/>
          <p:cNvSpPr txBox="1">
            <a:spLocks noChangeArrowheads="1"/>
          </p:cNvSpPr>
          <p:nvPr/>
        </p:nvSpPr>
        <p:spPr bwMode="auto">
          <a:xfrm>
            <a:off x="6858000" y="1676400"/>
            <a:ext cx="22860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The process by which matter undergoes phase transitions.</a:t>
            </a:r>
          </a:p>
        </p:txBody>
      </p:sp>
    </p:spTree>
    <p:extLst>
      <p:ext uri="{BB962C8B-B14F-4D97-AF65-F5344CB8AC3E}">
        <p14:creationId xmlns:p14="http://schemas.microsoft.com/office/powerpoint/2010/main" val="20898214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04800"/>
            <a:ext cx="69850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ext Box 3"/>
          <p:cNvSpPr txBox="1">
            <a:spLocks noChangeArrowheads="1"/>
          </p:cNvSpPr>
          <p:nvPr/>
        </p:nvSpPr>
        <p:spPr bwMode="auto">
          <a:xfrm>
            <a:off x="457200" y="2590800"/>
            <a:ext cx="8229600" cy="308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In order to change phases, energy must be added or taken away.  </a:t>
            </a:r>
          </a:p>
          <a:p>
            <a:pPr>
              <a:spcBef>
                <a:spcPct val="50000"/>
              </a:spcBef>
            </a:pPr>
            <a:r>
              <a:rPr lang="en-US"/>
              <a:t>To add energy, you can add heat or decrease pressure (spreads molecules apart).</a:t>
            </a:r>
          </a:p>
          <a:p>
            <a:pPr>
              <a:spcBef>
                <a:spcPct val="50000"/>
              </a:spcBef>
            </a:pPr>
            <a:r>
              <a:rPr lang="en-US"/>
              <a:t>To take away energy, you can take away heat (cool down) or increase pressure (packs molecules together).</a:t>
            </a:r>
          </a:p>
        </p:txBody>
      </p:sp>
    </p:spTree>
    <p:extLst>
      <p:ext uri="{BB962C8B-B14F-4D97-AF65-F5344CB8AC3E}">
        <p14:creationId xmlns:p14="http://schemas.microsoft.com/office/powerpoint/2010/main" val="33068931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2000"/>
            <a:ext cx="9144000" cy="383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0617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3"/>
          <p:cNvSpPr txBox="1">
            <a:spLocks noChangeArrowheads="1"/>
          </p:cNvSpPr>
          <p:nvPr/>
        </p:nvSpPr>
        <p:spPr bwMode="auto">
          <a:xfrm>
            <a:off x="3048000" y="457200"/>
            <a:ext cx="2743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sz="4000"/>
              <a:t>FREEZING</a:t>
            </a:r>
          </a:p>
        </p:txBody>
      </p:sp>
      <p:pic>
        <p:nvPicPr>
          <p:cNvPr id="39939" name="Picture 4"/>
          <p:cNvPicPr>
            <a:picLocks noChangeAspect="1" noChangeArrowheads="1"/>
          </p:cNvPicPr>
          <p:nvPr/>
        </p:nvPicPr>
        <p:blipFill>
          <a:blip r:embed="rId2">
            <a:extLst>
              <a:ext uri="{28A0092B-C50C-407E-A947-70E740481C1C}">
                <a14:useLocalDpi xmlns:a14="http://schemas.microsoft.com/office/drawing/2010/main" val="0"/>
              </a:ext>
            </a:extLst>
          </a:blip>
          <a:srcRect b="50999"/>
          <a:stretch>
            <a:fillRect/>
          </a:stretch>
        </p:blipFill>
        <p:spPr bwMode="auto">
          <a:xfrm>
            <a:off x="0" y="5364163"/>
            <a:ext cx="3048000" cy="149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730625"/>
            <a:ext cx="4876800" cy="312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1" name="Text Box 6"/>
          <p:cNvSpPr txBox="1">
            <a:spLocks noChangeArrowheads="1"/>
          </p:cNvSpPr>
          <p:nvPr/>
        </p:nvSpPr>
        <p:spPr bwMode="auto">
          <a:xfrm>
            <a:off x="914400" y="1371600"/>
            <a:ext cx="7239000"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Liquid </a:t>
            </a:r>
            <a:r>
              <a:rPr lang="en-US">
                <a:sym typeface="Symbol" charset="2"/>
              </a:rPr>
              <a:t> Solid</a:t>
            </a:r>
          </a:p>
          <a:p>
            <a:pPr>
              <a:spcBef>
                <a:spcPct val="50000"/>
              </a:spcBef>
            </a:pPr>
            <a:r>
              <a:rPr lang="en-US">
                <a:sym typeface="Symbol" charset="2"/>
              </a:rPr>
              <a:t>As temperature gets colder, molecules move closer together, slow down, and eventually become solid.  This happens when pressure increases as well.</a:t>
            </a:r>
            <a:endParaRPr lang="en-US"/>
          </a:p>
        </p:txBody>
      </p:sp>
    </p:spTree>
    <p:extLst>
      <p:ext uri="{BB962C8B-B14F-4D97-AF65-F5344CB8AC3E}">
        <p14:creationId xmlns:p14="http://schemas.microsoft.com/office/powerpoint/2010/main" val="1078756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3352800" y="381000"/>
            <a:ext cx="2590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sz="4000"/>
              <a:t>MELTING</a:t>
            </a:r>
          </a:p>
        </p:txBody>
      </p:sp>
      <p:pic>
        <p:nvPicPr>
          <p:cNvPr id="409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8" y="0"/>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Text Box 4"/>
          <p:cNvSpPr txBox="1">
            <a:spLocks noChangeArrowheads="1"/>
          </p:cNvSpPr>
          <p:nvPr/>
        </p:nvSpPr>
        <p:spPr bwMode="auto">
          <a:xfrm>
            <a:off x="457200" y="1828800"/>
            <a:ext cx="81534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Solid </a:t>
            </a:r>
            <a:r>
              <a:rPr lang="en-US">
                <a:sym typeface="Symbol" charset="2"/>
              </a:rPr>
              <a:t> Liquid</a:t>
            </a:r>
          </a:p>
          <a:p>
            <a:pPr>
              <a:spcBef>
                <a:spcPct val="50000"/>
              </a:spcBef>
            </a:pPr>
            <a:r>
              <a:rPr lang="en-US">
                <a:sym typeface="Symbol" charset="2"/>
              </a:rPr>
              <a:t>As temperature gets warmer, molecules begin to move around faster and the solid becomes liquid.  The same happens when pressure decreases.</a:t>
            </a:r>
          </a:p>
        </p:txBody>
      </p:sp>
      <p:pic>
        <p:nvPicPr>
          <p:cNvPr id="409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3771900"/>
            <a:ext cx="41148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4027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n-US" sz="4400">
                <a:solidFill>
                  <a:schemeClr val="tx2"/>
                </a:solidFill>
              </a:rPr>
              <a:t>Melting Point</a:t>
            </a:r>
          </a:p>
        </p:txBody>
      </p:sp>
      <p:sp>
        <p:nvSpPr>
          <p:cNvPr id="41987" name="Rectangle 3"/>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FontTx/>
              <a:buChar char="•"/>
            </a:pPr>
            <a:r>
              <a:rPr lang="en-US" sz="3200"/>
              <a:t>Temperature where a solid becomes a liquid. </a:t>
            </a:r>
          </a:p>
          <a:p>
            <a:pPr marL="342900" indent="-342900" eaLnBrk="1" hangingPunct="1">
              <a:spcBef>
                <a:spcPct val="20000"/>
              </a:spcBef>
              <a:buFontTx/>
              <a:buChar char="•"/>
            </a:pPr>
            <a:r>
              <a:rPr lang="en-US" sz="3200"/>
              <a:t>Each substance has their own melting point.</a:t>
            </a:r>
          </a:p>
          <a:p>
            <a:pPr marL="342900" indent="-342900" eaLnBrk="1" hangingPunct="1">
              <a:spcBef>
                <a:spcPct val="20000"/>
              </a:spcBef>
              <a:buFontTx/>
              <a:buChar char="•"/>
            </a:pPr>
            <a:r>
              <a:rPr lang="en-US" sz="3200"/>
              <a:t>The melting point of water is 0˚C.</a:t>
            </a:r>
          </a:p>
        </p:txBody>
      </p:sp>
      <p:pic>
        <p:nvPicPr>
          <p:cNvPr id="4198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4495800"/>
            <a:ext cx="14986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4267200"/>
            <a:ext cx="2717800" cy="225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4975225"/>
            <a:ext cx="2286000"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6563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767</Words>
  <Application>Microsoft Macintosh PowerPoint</Application>
  <PresentationFormat>On-screen Show (4:3)</PresentationFormat>
  <Paragraphs>65</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Chemistry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Chemistry</dc:title>
  <dc:creator>Rebekah Marchilena</dc:creator>
  <cp:lastModifiedBy>IT</cp:lastModifiedBy>
  <cp:revision>1</cp:revision>
  <dcterms:created xsi:type="dcterms:W3CDTF">2012-10-22T12:41:53Z</dcterms:created>
  <dcterms:modified xsi:type="dcterms:W3CDTF">2014-10-17T12:44:56Z</dcterms:modified>
</cp:coreProperties>
</file>